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80" r:id="rId2"/>
    <p:sldId id="281" r:id="rId3"/>
    <p:sldId id="282" r:id="rId4"/>
    <p:sldId id="278" r:id="rId5"/>
    <p:sldId id="279" r:id="rId6"/>
    <p:sldId id="283" r:id="rId7"/>
    <p:sldId id="284" r:id="rId8"/>
    <p:sldId id="28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19" autoAdjust="0"/>
    <p:restoredTop sz="94660"/>
  </p:normalViewPr>
  <p:slideViewPr>
    <p:cSldViewPr>
      <p:cViewPr varScale="1">
        <p:scale>
          <a:sx n="65" d="100"/>
          <a:sy n="65" d="100"/>
        </p:scale>
        <p:origin x="1344" y="48"/>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38EEE1-EA4F-4256-B870-302AF0D2FCEB}" type="datetimeFigureOut">
              <a:rPr lang="en-US" smtClean="0"/>
              <a:t>8/20/2021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85EA85-292E-4766-A85B-0F06F7534705}" type="slidenum">
              <a:rPr lang="en-US" smtClean="0"/>
              <a:t>‹#›</a:t>
            </a:fld>
            <a:endParaRPr lang="en-US"/>
          </a:p>
        </p:txBody>
      </p:sp>
    </p:spTree>
    <p:extLst>
      <p:ext uri="{BB962C8B-B14F-4D97-AF65-F5344CB8AC3E}">
        <p14:creationId xmlns:p14="http://schemas.microsoft.com/office/powerpoint/2010/main" val="1014589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485EA85-292E-4766-A85B-0F06F7534705}" type="slidenum">
              <a:rPr lang="en-US" smtClean="0"/>
              <a:t>1</a:t>
            </a:fld>
            <a:endParaRPr lang="en-US"/>
          </a:p>
        </p:txBody>
      </p:sp>
    </p:spTree>
    <p:extLst>
      <p:ext uri="{BB962C8B-B14F-4D97-AF65-F5344CB8AC3E}">
        <p14:creationId xmlns:p14="http://schemas.microsoft.com/office/powerpoint/2010/main" val="608468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4161FE1-91D0-46DC-8648-9E3A7B2C6C07}" type="datetimeFigureOut">
              <a:rPr lang="en-US" smtClean="0"/>
              <a:t>8/20/2021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56D72-10BA-4FC7-AB3F-1F58EA5D11C0}" type="slidenum">
              <a:rPr lang="en-US" smtClean="0"/>
              <a:t>‹#›</a:t>
            </a:fld>
            <a:endParaRPr lang="en-US"/>
          </a:p>
        </p:txBody>
      </p:sp>
    </p:spTree>
    <p:extLst>
      <p:ext uri="{BB962C8B-B14F-4D97-AF65-F5344CB8AC3E}">
        <p14:creationId xmlns:p14="http://schemas.microsoft.com/office/powerpoint/2010/main" val="1704047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161FE1-91D0-46DC-8648-9E3A7B2C6C07}" type="datetimeFigureOut">
              <a:rPr lang="en-US" smtClean="0"/>
              <a:t>8/20/2021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56D72-10BA-4FC7-AB3F-1F58EA5D11C0}" type="slidenum">
              <a:rPr lang="en-US" smtClean="0"/>
              <a:t>‹#›</a:t>
            </a:fld>
            <a:endParaRPr lang="en-US"/>
          </a:p>
        </p:txBody>
      </p:sp>
    </p:spTree>
    <p:extLst>
      <p:ext uri="{BB962C8B-B14F-4D97-AF65-F5344CB8AC3E}">
        <p14:creationId xmlns:p14="http://schemas.microsoft.com/office/powerpoint/2010/main" val="3720527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161FE1-91D0-46DC-8648-9E3A7B2C6C07}" type="datetimeFigureOut">
              <a:rPr lang="en-US" smtClean="0"/>
              <a:t>8/20/2021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56D72-10BA-4FC7-AB3F-1F58EA5D11C0}" type="slidenum">
              <a:rPr lang="en-US" smtClean="0"/>
              <a:t>‹#›</a:t>
            </a:fld>
            <a:endParaRPr lang="en-US"/>
          </a:p>
        </p:txBody>
      </p:sp>
    </p:spTree>
    <p:extLst>
      <p:ext uri="{BB962C8B-B14F-4D97-AF65-F5344CB8AC3E}">
        <p14:creationId xmlns:p14="http://schemas.microsoft.com/office/powerpoint/2010/main" val="4144305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4161FE1-91D0-46DC-8648-9E3A7B2C6C07}" type="datetimeFigureOut">
              <a:rPr lang="en-US" smtClean="0"/>
              <a:t>8/20/2021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56D72-10BA-4FC7-AB3F-1F58EA5D11C0}" type="slidenum">
              <a:rPr lang="en-US" smtClean="0"/>
              <a:t>‹#›</a:t>
            </a:fld>
            <a:endParaRPr lang="en-US"/>
          </a:p>
        </p:txBody>
      </p:sp>
    </p:spTree>
    <p:extLst>
      <p:ext uri="{BB962C8B-B14F-4D97-AF65-F5344CB8AC3E}">
        <p14:creationId xmlns:p14="http://schemas.microsoft.com/office/powerpoint/2010/main" val="1445910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4161FE1-91D0-46DC-8648-9E3A7B2C6C07}" type="datetimeFigureOut">
              <a:rPr lang="en-US" smtClean="0"/>
              <a:t>8/20/2021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F56D72-10BA-4FC7-AB3F-1F58EA5D11C0}" type="slidenum">
              <a:rPr lang="en-US" smtClean="0"/>
              <a:t>‹#›</a:t>
            </a:fld>
            <a:endParaRPr lang="en-US"/>
          </a:p>
        </p:txBody>
      </p:sp>
    </p:spTree>
    <p:extLst>
      <p:ext uri="{BB962C8B-B14F-4D97-AF65-F5344CB8AC3E}">
        <p14:creationId xmlns:p14="http://schemas.microsoft.com/office/powerpoint/2010/main" val="1079280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4161FE1-91D0-46DC-8648-9E3A7B2C6C07}" type="datetimeFigureOut">
              <a:rPr lang="en-US" smtClean="0"/>
              <a:t>8/20/2021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56D72-10BA-4FC7-AB3F-1F58EA5D11C0}" type="slidenum">
              <a:rPr lang="en-US" smtClean="0"/>
              <a:t>‹#›</a:t>
            </a:fld>
            <a:endParaRPr lang="en-US"/>
          </a:p>
        </p:txBody>
      </p:sp>
    </p:spTree>
    <p:extLst>
      <p:ext uri="{BB962C8B-B14F-4D97-AF65-F5344CB8AC3E}">
        <p14:creationId xmlns:p14="http://schemas.microsoft.com/office/powerpoint/2010/main" val="174301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4161FE1-91D0-46DC-8648-9E3A7B2C6C07}" type="datetimeFigureOut">
              <a:rPr lang="en-US" smtClean="0"/>
              <a:t>8/20/2021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F56D72-10BA-4FC7-AB3F-1F58EA5D11C0}" type="slidenum">
              <a:rPr lang="en-US" smtClean="0"/>
              <a:t>‹#›</a:t>
            </a:fld>
            <a:endParaRPr lang="en-US"/>
          </a:p>
        </p:txBody>
      </p:sp>
    </p:spTree>
    <p:extLst>
      <p:ext uri="{BB962C8B-B14F-4D97-AF65-F5344CB8AC3E}">
        <p14:creationId xmlns:p14="http://schemas.microsoft.com/office/powerpoint/2010/main" val="608823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4161FE1-91D0-46DC-8648-9E3A7B2C6C07}" type="datetimeFigureOut">
              <a:rPr lang="en-US" smtClean="0"/>
              <a:t>8/20/2021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F56D72-10BA-4FC7-AB3F-1F58EA5D11C0}" type="slidenum">
              <a:rPr lang="en-US" smtClean="0"/>
              <a:t>‹#›</a:t>
            </a:fld>
            <a:endParaRPr lang="en-US"/>
          </a:p>
        </p:txBody>
      </p:sp>
    </p:spTree>
    <p:extLst>
      <p:ext uri="{BB962C8B-B14F-4D97-AF65-F5344CB8AC3E}">
        <p14:creationId xmlns:p14="http://schemas.microsoft.com/office/powerpoint/2010/main" val="2562110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161FE1-91D0-46DC-8648-9E3A7B2C6C07}" type="datetimeFigureOut">
              <a:rPr lang="en-US" smtClean="0"/>
              <a:t>8/20/2021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F56D72-10BA-4FC7-AB3F-1F58EA5D11C0}" type="slidenum">
              <a:rPr lang="en-US" smtClean="0"/>
              <a:t>‹#›</a:t>
            </a:fld>
            <a:endParaRPr lang="en-US"/>
          </a:p>
        </p:txBody>
      </p:sp>
    </p:spTree>
    <p:extLst>
      <p:ext uri="{BB962C8B-B14F-4D97-AF65-F5344CB8AC3E}">
        <p14:creationId xmlns:p14="http://schemas.microsoft.com/office/powerpoint/2010/main" val="2173633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161FE1-91D0-46DC-8648-9E3A7B2C6C07}" type="datetimeFigureOut">
              <a:rPr lang="en-US" smtClean="0"/>
              <a:t>8/20/2021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56D72-10BA-4FC7-AB3F-1F58EA5D11C0}" type="slidenum">
              <a:rPr lang="en-US" smtClean="0"/>
              <a:t>‹#›</a:t>
            </a:fld>
            <a:endParaRPr lang="en-US"/>
          </a:p>
        </p:txBody>
      </p:sp>
    </p:spTree>
    <p:extLst>
      <p:ext uri="{BB962C8B-B14F-4D97-AF65-F5344CB8AC3E}">
        <p14:creationId xmlns:p14="http://schemas.microsoft.com/office/powerpoint/2010/main" val="2339852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4161FE1-91D0-46DC-8648-9E3A7B2C6C07}" type="datetimeFigureOut">
              <a:rPr lang="en-US" smtClean="0"/>
              <a:t>8/20/2021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F56D72-10BA-4FC7-AB3F-1F58EA5D11C0}" type="slidenum">
              <a:rPr lang="en-US" smtClean="0"/>
              <a:t>‹#›</a:t>
            </a:fld>
            <a:endParaRPr lang="en-US"/>
          </a:p>
        </p:txBody>
      </p:sp>
    </p:spTree>
    <p:extLst>
      <p:ext uri="{BB962C8B-B14F-4D97-AF65-F5344CB8AC3E}">
        <p14:creationId xmlns:p14="http://schemas.microsoft.com/office/powerpoint/2010/main" val="1400677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61FE1-91D0-46DC-8648-9E3A7B2C6C07}" type="datetimeFigureOut">
              <a:rPr lang="en-US" smtClean="0"/>
              <a:t>8/20/2021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56D72-10BA-4FC7-AB3F-1F58EA5D11C0}" type="slidenum">
              <a:rPr lang="en-US" smtClean="0"/>
              <a:t>‹#›</a:t>
            </a:fld>
            <a:endParaRPr lang="en-US"/>
          </a:p>
        </p:txBody>
      </p:sp>
    </p:spTree>
    <p:extLst>
      <p:ext uri="{BB962C8B-B14F-4D97-AF65-F5344CB8AC3E}">
        <p14:creationId xmlns:p14="http://schemas.microsoft.com/office/powerpoint/2010/main" val="16575214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02AD11-D0DE-47E4-BA0E-002012908F0D}"/>
              </a:ext>
            </a:extLst>
          </p:cNvPr>
          <p:cNvSpPr txBox="1"/>
          <p:nvPr/>
        </p:nvSpPr>
        <p:spPr>
          <a:xfrm>
            <a:off x="495300" y="457200"/>
            <a:ext cx="8153400" cy="6124754"/>
          </a:xfrm>
          <a:prstGeom prst="rect">
            <a:avLst/>
          </a:prstGeom>
          <a:noFill/>
        </p:spPr>
        <p:txBody>
          <a:bodyPr wrap="square" rtlCol="0">
            <a:spAutoFit/>
          </a:bodyPr>
          <a:lstStyle/>
          <a:p>
            <a:r>
              <a:rPr lang="en-US" sz="2800" b="1" u="sng" dirty="0"/>
              <a:t>NEW COMPUTING IDS</a:t>
            </a:r>
          </a:p>
          <a:p>
            <a:endParaRPr lang="en-US" sz="2800" dirty="0"/>
          </a:p>
          <a:p>
            <a:r>
              <a:rPr lang="en-US" sz="2800" dirty="0"/>
              <a:t>Beginning in fall 2021, new students, faculty and staff have an email ID that does not match their initials.</a:t>
            </a:r>
          </a:p>
          <a:p>
            <a:endParaRPr lang="en-US" sz="2800" dirty="0"/>
          </a:p>
          <a:p>
            <a:r>
              <a:rPr lang="en-US" sz="2800" dirty="0">
                <a:effectLst/>
                <a:latin typeface="Calibri" panose="020F0502020204030204" pitchFamily="34" charset="0"/>
                <a:ea typeface="Calibri" panose="020F0502020204030204" pitchFamily="34" charset="0"/>
              </a:rPr>
              <a:t>This change was done intentionally, after many years of complaints from students, faculty and staff who did not want their initials (or old initials) to be part of their computing ID.</a:t>
            </a:r>
            <a:endParaRPr lang="en-US" sz="2800" dirty="0"/>
          </a:p>
          <a:p>
            <a:endParaRPr lang="en-US" sz="2800" dirty="0"/>
          </a:p>
          <a:p>
            <a:r>
              <a:rPr lang="en-US" sz="2800" b="1" u="sng" dirty="0"/>
              <a:t>Reasons</a:t>
            </a:r>
          </a:p>
          <a:p>
            <a:r>
              <a:rPr lang="en-US" sz="2800" dirty="0"/>
              <a:t>Safety (Stalking Cases)</a:t>
            </a:r>
          </a:p>
          <a:p>
            <a:r>
              <a:rPr lang="en-US" sz="2800" dirty="0"/>
              <a:t>Marriage/Divorce</a:t>
            </a:r>
          </a:p>
          <a:p>
            <a:r>
              <a:rPr lang="en-US" sz="2800" dirty="0"/>
              <a:t>Name Changes for Other Reasons</a:t>
            </a:r>
          </a:p>
        </p:txBody>
      </p:sp>
    </p:spTree>
    <p:extLst>
      <p:ext uri="{BB962C8B-B14F-4D97-AF65-F5344CB8AC3E}">
        <p14:creationId xmlns:p14="http://schemas.microsoft.com/office/powerpoint/2010/main" val="3899290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02AD11-D0DE-47E4-BA0E-002012908F0D}"/>
              </a:ext>
            </a:extLst>
          </p:cNvPr>
          <p:cNvSpPr txBox="1"/>
          <p:nvPr/>
        </p:nvSpPr>
        <p:spPr>
          <a:xfrm>
            <a:off x="609600" y="609600"/>
            <a:ext cx="8153400" cy="4401205"/>
          </a:xfrm>
          <a:prstGeom prst="rect">
            <a:avLst/>
          </a:prstGeom>
          <a:noFill/>
        </p:spPr>
        <p:txBody>
          <a:bodyPr wrap="square" rtlCol="0">
            <a:spAutoFit/>
          </a:bodyPr>
          <a:lstStyle/>
          <a:p>
            <a:r>
              <a:rPr lang="en-US" sz="2800" dirty="0"/>
              <a:t>This has made finding a student close to impossible.</a:t>
            </a:r>
          </a:p>
          <a:p>
            <a:endParaRPr lang="en-US" sz="2800" dirty="0"/>
          </a:p>
          <a:p>
            <a:r>
              <a:rPr lang="en-US" sz="2800" dirty="0"/>
              <a:t>For example, Jane Marie Smith writes and her email address used to be jms5qp.</a:t>
            </a:r>
          </a:p>
          <a:p>
            <a:endParaRPr lang="en-US" sz="2800" dirty="0"/>
          </a:p>
          <a:p>
            <a:r>
              <a:rPr lang="en-US" sz="2800" dirty="0"/>
              <a:t>One could search and even with all the Jane Smiths that came up, there was likely only one or two with the middle name Marie.</a:t>
            </a:r>
          </a:p>
          <a:p>
            <a:endParaRPr lang="en-US" sz="2800" dirty="0"/>
          </a:p>
          <a:p>
            <a:r>
              <a:rPr lang="en-US" sz="2800" dirty="0"/>
              <a:t>Now Jane’s email is xzw5tdb.</a:t>
            </a:r>
          </a:p>
        </p:txBody>
      </p:sp>
    </p:spTree>
    <p:extLst>
      <p:ext uri="{BB962C8B-B14F-4D97-AF65-F5344CB8AC3E}">
        <p14:creationId xmlns:p14="http://schemas.microsoft.com/office/powerpoint/2010/main" val="3586380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02AD11-D0DE-47E4-BA0E-002012908F0D}"/>
              </a:ext>
            </a:extLst>
          </p:cNvPr>
          <p:cNvSpPr txBox="1"/>
          <p:nvPr/>
        </p:nvSpPr>
        <p:spPr>
          <a:xfrm>
            <a:off x="609600" y="609600"/>
            <a:ext cx="8153400" cy="3108543"/>
          </a:xfrm>
          <a:prstGeom prst="rect">
            <a:avLst/>
          </a:prstGeom>
          <a:noFill/>
        </p:spPr>
        <p:txBody>
          <a:bodyPr wrap="square" rtlCol="0">
            <a:spAutoFit/>
          </a:bodyPr>
          <a:lstStyle/>
          <a:p>
            <a:r>
              <a:rPr lang="en-US" sz="2800" dirty="0"/>
              <a:t>Modifying SIS to be able to allow a search by computing ID is not possible right now so ITS added the SIS ID to our </a:t>
            </a:r>
            <a:r>
              <a:rPr lang="en-US" sz="2800" dirty="0" err="1"/>
              <a:t>eAdvising</a:t>
            </a:r>
            <a:r>
              <a:rPr lang="en-US" sz="2800" dirty="0"/>
              <a:t> tool.</a:t>
            </a:r>
          </a:p>
          <a:p>
            <a:endParaRPr lang="en-US" sz="2800" dirty="0"/>
          </a:p>
          <a:p>
            <a:r>
              <a:rPr lang="en-US" sz="2800" dirty="0"/>
              <a:t>This was, on short notice, the best solution we had.</a:t>
            </a:r>
          </a:p>
          <a:p>
            <a:endParaRPr lang="en-US" sz="2800" dirty="0"/>
          </a:p>
          <a:p>
            <a:r>
              <a:rPr lang="en-US" sz="2800" dirty="0"/>
              <a:t>How does it work?</a:t>
            </a:r>
          </a:p>
        </p:txBody>
      </p:sp>
    </p:spTree>
    <p:extLst>
      <p:ext uri="{BB962C8B-B14F-4D97-AF65-F5344CB8AC3E}">
        <p14:creationId xmlns:p14="http://schemas.microsoft.com/office/powerpoint/2010/main" val="30299115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rtsci_rgb_k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2353" y="6157405"/>
            <a:ext cx="4509247" cy="719561"/>
          </a:xfrm>
          <a:prstGeom prst="rect">
            <a:avLst/>
          </a:prstGeom>
        </p:spPr>
      </p:pic>
      <p:pic>
        <p:nvPicPr>
          <p:cNvPr id="5" name="Picture 4" descr="A screenshot of a computer&#10;&#10;Description automatically generated">
            <a:extLst>
              <a:ext uri="{FF2B5EF4-FFF2-40B4-BE49-F238E27FC236}">
                <a16:creationId xmlns:a16="http://schemas.microsoft.com/office/drawing/2014/main" id="{834ECC51-7D9C-43BB-B1EA-95C967EF1A96}"/>
              </a:ext>
            </a:extLst>
          </p:cNvPr>
          <p:cNvPicPr>
            <a:picLocks noChangeAspect="1"/>
          </p:cNvPicPr>
          <p:nvPr/>
        </p:nvPicPr>
        <p:blipFill>
          <a:blip r:embed="rId3"/>
          <a:stretch>
            <a:fillRect/>
          </a:stretch>
        </p:blipFill>
        <p:spPr>
          <a:xfrm>
            <a:off x="734132" y="1522792"/>
            <a:ext cx="7675736" cy="2971800"/>
          </a:xfrm>
          <a:prstGeom prst="rect">
            <a:avLst/>
          </a:prstGeom>
        </p:spPr>
      </p:pic>
      <p:sp>
        <p:nvSpPr>
          <p:cNvPr id="6" name="TextBox 5">
            <a:extLst>
              <a:ext uri="{FF2B5EF4-FFF2-40B4-BE49-F238E27FC236}">
                <a16:creationId xmlns:a16="http://schemas.microsoft.com/office/drawing/2014/main" id="{79105F10-D360-4EC4-BCC5-7267AEEA5C41}"/>
              </a:ext>
            </a:extLst>
          </p:cNvPr>
          <p:cNvSpPr txBox="1"/>
          <p:nvPr/>
        </p:nvSpPr>
        <p:spPr>
          <a:xfrm>
            <a:off x="584971" y="533400"/>
            <a:ext cx="7928965" cy="523220"/>
          </a:xfrm>
          <a:prstGeom prst="rect">
            <a:avLst/>
          </a:prstGeom>
          <a:noFill/>
        </p:spPr>
        <p:txBody>
          <a:bodyPr wrap="none" rtlCol="0">
            <a:spAutoFit/>
          </a:bodyPr>
          <a:lstStyle/>
          <a:p>
            <a:r>
              <a:rPr lang="en-US" sz="2800" dirty="0"/>
              <a:t>When you log in, the default view is to your advisees.</a:t>
            </a:r>
          </a:p>
        </p:txBody>
      </p:sp>
      <p:sp>
        <p:nvSpPr>
          <p:cNvPr id="7" name="Arrow: Up 6">
            <a:extLst>
              <a:ext uri="{FF2B5EF4-FFF2-40B4-BE49-F238E27FC236}">
                <a16:creationId xmlns:a16="http://schemas.microsoft.com/office/drawing/2014/main" id="{EE24AE88-6000-43B1-9B79-A9C59EF9B596}"/>
              </a:ext>
            </a:extLst>
          </p:cNvPr>
          <p:cNvSpPr/>
          <p:nvPr/>
        </p:nvSpPr>
        <p:spPr>
          <a:xfrm>
            <a:off x="6553200" y="4572000"/>
            <a:ext cx="685800" cy="978408"/>
          </a:xfrm>
          <a:prstGeom prst="up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67646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rtsci_rgb_k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2353" y="6157405"/>
            <a:ext cx="4509247" cy="719561"/>
          </a:xfrm>
          <a:prstGeom prst="rect">
            <a:avLst/>
          </a:prstGeom>
        </p:spPr>
      </p:pic>
      <p:sp>
        <p:nvSpPr>
          <p:cNvPr id="6" name="TextBox 5">
            <a:extLst>
              <a:ext uri="{FF2B5EF4-FFF2-40B4-BE49-F238E27FC236}">
                <a16:creationId xmlns:a16="http://schemas.microsoft.com/office/drawing/2014/main" id="{79105F10-D360-4EC4-BCC5-7267AEEA5C41}"/>
              </a:ext>
            </a:extLst>
          </p:cNvPr>
          <p:cNvSpPr txBox="1"/>
          <p:nvPr/>
        </p:nvSpPr>
        <p:spPr>
          <a:xfrm>
            <a:off x="584971" y="533400"/>
            <a:ext cx="8254229" cy="1384995"/>
          </a:xfrm>
          <a:prstGeom prst="rect">
            <a:avLst/>
          </a:prstGeom>
          <a:noFill/>
        </p:spPr>
        <p:txBody>
          <a:bodyPr wrap="square" rtlCol="0">
            <a:spAutoFit/>
          </a:bodyPr>
          <a:lstStyle/>
          <a:p>
            <a:r>
              <a:rPr lang="en-US" sz="2800" dirty="0"/>
              <a:t>If you need to find the ID of a student who is not your advisee, click on SEARCH on the left-hand side of the screen.</a:t>
            </a:r>
          </a:p>
        </p:txBody>
      </p:sp>
      <p:pic>
        <p:nvPicPr>
          <p:cNvPr id="10" name="Picture 9" descr="Graphical user interface, application&#10;&#10;Description automatically generated">
            <a:extLst>
              <a:ext uri="{FF2B5EF4-FFF2-40B4-BE49-F238E27FC236}">
                <a16:creationId xmlns:a16="http://schemas.microsoft.com/office/drawing/2014/main" id="{E0EF3B19-E7B8-4973-B66D-15B211FE16BB}"/>
              </a:ext>
            </a:extLst>
          </p:cNvPr>
          <p:cNvPicPr>
            <a:picLocks noChangeAspect="1"/>
          </p:cNvPicPr>
          <p:nvPr/>
        </p:nvPicPr>
        <p:blipFill>
          <a:blip r:embed="rId3"/>
          <a:stretch>
            <a:fillRect/>
          </a:stretch>
        </p:blipFill>
        <p:spPr>
          <a:xfrm>
            <a:off x="2646949" y="2410391"/>
            <a:ext cx="6328609" cy="1647172"/>
          </a:xfrm>
          <a:prstGeom prst="rect">
            <a:avLst/>
          </a:prstGeom>
        </p:spPr>
      </p:pic>
      <p:pic>
        <p:nvPicPr>
          <p:cNvPr id="8" name="Picture 7" descr="Graphical user interface, text, application&#10;&#10;Description automatically generated">
            <a:extLst>
              <a:ext uri="{FF2B5EF4-FFF2-40B4-BE49-F238E27FC236}">
                <a16:creationId xmlns:a16="http://schemas.microsoft.com/office/drawing/2014/main" id="{B5D1CCC2-1870-4F1D-A6E5-74A1E8A89301}"/>
              </a:ext>
            </a:extLst>
          </p:cNvPr>
          <p:cNvPicPr>
            <a:picLocks noChangeAspect="1"/>
          </p:cNvPicPr>
          <p:nvPr/>
        </p:nvPicPr>
        <p:blipFill>
          <a:blip r:embed="rId4"/>
          <a:stretch>
            <a:fillRect/>
          </a:stretch>
        </p:blipFill>
        <p:spPr>
          <a:xfrm>
            <a:off x="616489" y="2132531"/>
            <a:ext cx="2438400" cy="4196080"/>
          </a:xfrm>
          <a:prstGeom prst="rect">
            <a:avLst/>
          </a:prstGeom>
        </p:spPr>
      </p:pic>
    </p:spTree>
    <p:extLst>
      <p:ext uri="{BB962C8B-B14F-4D97-AF65-F5344CB8AC3E}">
        <p14:creationId xmlns:p14="http://schemas.microsoft.com/office/powerpoint/2010/main" val="4250947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application&#10;&#10;Description automatically generated">
            <a:extLst>
              <a:ext uri="{FF2B5EF4-FFF2-40B4-BE49-F238E27FC236}">
                <a16:creationId xmlns:a16="http://schemas.microsoft.com/office/drawing/2014/main" id="{A268DB0D-84E1-4FF9-9244-6380D1AD6BA0}"/>
              </a:ext>
            </a:extLst>
          </p:cNvPr>
          <p:cNvPicPr>
            <a:picLocks noChangeAspect="1"/>
          </p:cNvPicPr>
          <p:nvPr/>
        </p:nvPicPr>
        <p:blipFill>
          <a:blip r:embed="rId2"/>
          <a:stretch>
            <a:fillRect/>
          </a:stretch>
        </p:blipFill>
        <p:spPr>
          <a:xfrm>
            <a:off x="228600" y="2133600"/>
            <a:ext cx="8763000" cy="2280781"/>
          </a:xfrm>
          <a:prstGeom prst="rect">
            <a:avLst/>
          </a:prstGeom>
        </p:spPr>
      </p:pic>
      <p:sp>
        <p:nvSpPr>
          <p:cNvPr id="4" name="TextBox 3">
            <a:extLst>
              <a:ext uri="{FF2B5EF4-FFF2-40B4-BE49-F238E27FC236}">
                <a16:creationId xmlns:a16="http://schemas.microsoft.com/office/drawing/2014/main" id="{8301284F-93B7-44CB-BBAF-89E96DF087E8}"/>
              </a:ext>
            </a:extLst>
          </p:cNvPr>
          <p:cNvSpPr txBox="1"/>
          <p:nvPr/>
        </p:nvSpPr>
        <p:spPr>
          <a:xfrm>
            <a:off x="457200" y="533400"/>
            <a:ext cx="7391400" cy="954107"/>
          </a:xfrm>
          <a:prstGeom prst="rect">
            <a:avLst/>
          </a:prstGeom>
          <a:noFill/>
        </p:spPr>
        <p:txBody>
          <a:bodyPr wrap="square" rtlCol="0">
            <a:spAutoFit/>
          </a:bodyPr>
          <a:lstStyle/>
          <a:p>
            <a:r>
              <a:rPr lang="en-US" sz="2800" dirty="0"/>
              <a:t>Be sure to UNCHECK the box that reads “Only show my advisees”.</a:t>
            </a:r>
          </a:p>
        </p:txBody>
      </p:sp>
      <p:sp>
        <p:nvSpPr>
          <p:cNvPr id="5" name="Arrow: Up 4">
            <a:extLst>
              <a:ext uri="{FF2B5EF4-FFF2-40B4-BE49-F238E27FC236}">
                <a16:creationId xmlns:a16="http://schemas.microsoft.com/office/drawing/2014/main" id="{5AE2795B-8E0A-44E6-871B-2B68944D164F}"/>
              </a:ext>
            </a:extLst>
          </p:cNvPr>
          <p:cNvSpPr/>
          <p:nvPr/>
        </p:nvSpPr>
        <p:spPr>
          <a:xfrm>
            <a:off x="5562600" y="3925177"/>
            <a:ext cx="685800" cy="978408"/>
          </a:xfrm>
          <a:prstGeom prst="up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1284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application&#10;&#10;Description automatically generated">
            <a:extLst>
              <a:ext uri="{FF2B5EF4-FFF2-40B4-BE49-F238E27FC236}">
                <a16:creationId xmlns:a16="http://schemas.microsoft.com/office/drawing/2014/main" id="{A268DB0D-84E1-4FF9-9244-6380D1AD6BA0}"/>
              </a:ext>
            </a:extLst>
          </p:cNvPr>
          <p:cNvPicPr>
            <a:picLocks noChangeAspect="1"/>
          </p:cNvPicPr>
          <p:nvPr/>
        </p:nvPicPr>
        <p:blipFill>
          <a:blip r:embed="rId2"/>
          <a:stretch>
            <a:fillRect/>
          </a:stretch>
        </p:blipFill>
        <p:spPr>
          <a:xfrm>
            <a:off x="228600" y="2133600"/>
            <a:ext cx="8763000" cy="2280781"/>
          </a:xfrm>
          <a:prstGeom prst="rect">
            <a:avLst/>
          </a:prstGeom>
        </p:spPr>
      </p:pic>
      <p:sp>
        <p:nvSpPr>
          <p:cNvPr id="4" name="TextBox 3">
            <a:extLst>
              <a:ext uri="{FF2B5EF4-FFF2-40B4-BE49-F238E27FC236}">
                <a16:creationId xmlns:a16="http://schemas.microsoft.com/office/drawing/2014/main" id="{8301284F-93B7-44CB-BBAF-89E96DF087E8}"/>
              </a:ext>
            </a:extLst>
          </p:cNvPr>
          <p:cNvSpPr txBox="1"/>
          <p:nvPr/>
        </p:nvSpPr>
        <p:spPr>
          <a:xfrm>
            <a:off x="457200" y="533400"/>
            <a:ext cx="7391400" cy="954107"/>
          </a:xfrm>
          <a:prstGeom prst="rect">
            <a:avLst/>
          </a:prstGeom>
          <a:noFill/>
        </p:spPr>
        <p:txBody>
          <a:bodyPr wrap="square" rtlCol="0">
            <a:spAutoFit/>
          </a:bodyPr>
          <a:lstStyle/>
          <a:p>
            <a:r>
              <a:rPr lang="en-US" sz="2800" dirty="0"/>
              <a:t>Enter the Last Name or the Computing ID and click FILTER</a:t>
            </a:r>
          </a:p>
        </p:txBody>
      </p:sp>
      <p:sp>
        <p:nvSpPr>
          <p:cNvPr id="5" name="Arrow: Up 4">
            <a:extLst>
              <a:ext uri="{FF2B5EF4-FFF2-40B4-BE49-F238E27FC236}">
                <a16:creationId xmlns:a16="http://schemas.microsoft.com/office/drawing/2014/main" id="{5AE2795B-8E0A-44E6-871B-2B68944D164F}"/>
              </a:ext>
            </a:extLst>
          </p:cNvPr>
          <p:cNvSpPr/>
          <p:nvPr/>
        </p:nvSpPr>
        <p:spPr>
          <a:xfrm>
            <a:off x="304800" y="2939796"/>
            <a:ext cx="685800" cy="978408"/>
          </a:xfrm>
          <a:prstGeom prst="up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Up 5">
            <a:extLst>
              <a:ext uri="{FF2B5EF4-FFF2-40B4-BE49-F238E27FC236}">
                <a16:creationId xmlns:a16="http://schemas.microsoft.com/office/drawing/2014/main" id="{B37E80CC-6AF0-4921-9680-92A43F90980C}"/>
              </a:ext>
            </a:extLst>
          </p:cNvPr>
          <p:cNvSpPr/>
          <p:nvPr/>
        </p:nvSpPr>
        <p:spPr>
          <a:xfrm>
            <a:off x="8229600" y="4414381"/>
            <a:ext cx="685800" cy="978408"/>
          </a:xfrm>
          <a:prstGeom prst="up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2604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BB69EE12-1C83-4533-AC0E-1F66AE724755}"/>
              </a:ext>
            </a:extLst>
          </p:cNvPr>
          <p:cNvPicPr>
            <a:picLocks noChangeAspect="1"/>
          </p:cNvPicPr>
          <p:nvPr/>
        </p:nvPicPr>
        <p:blipFill>
          <a:blip r:embed="rId2"/>
          <a:stretch>
            <a:fillRect/>
          </a:stretch>
        </p:blipFill>
        <p:spPr>
          <a:xfrm>
            <a:off x="228600" y="457200"/>
            <a:ext cx="8686800" cy="4565525"/>
          </a:xfrm>
          <a:prstGeom prst="rect">
            <a:avLst/>
          </a:prstGeom>
        </p:spPr>
      </p:pic>
      <p:sp>
        <p:nvSpPr>
          <p:cNvPr id="4" name="TextBox 3">
            <a:extLst>
              <a:ext uri="{FF2B5EF4-FFF2-40B4-BE49-F238E27FC236}">
                <a16:creationId xmlns:a16="http://schemas.microsoft.com/office/drawing/2014/main" id="{466EFC83-D0A0-4475-9962-2BA272CEAD6D}"/>
              </a:ext>
            </a:extLst>
          </p:cNvPr>
          <p:cNvSpPr txBox="1"/>
          <p:nvPr/>
        </p:nvSpPr>
        <p:spPr>
          <a:xfrm>
            <a:off x="342900" y="5334000"/>
            <a:ext cx="8458200" cy="830997"/>
          </a:xfrm>
          <a:prstGeom prst="rect">
            <a:avLst/>
          </a:prstGeom>
          <a:noFill/>
        </p:spPr>
        <p:txBody>
          <a:bodyPr wrap="square" rtlCol="0">
            <a:spAutoFit/>
          </a:bodyPr>
          <a:lstStyle/>
          <a:p>
            <a:r>
              <a:rPr lang="en-US" sz="2400" b="1" i="1" dirty="0"/>
              <a:t>Note that you can now hide columns if there are data/columns you do not want to see.</a:t>
            </a:r>
          </a:p>
        </p:txBody>
      </p:sp>
    </p:spTree>
    <p:extLst>
      <p:ext uri="{BB962C8B-B14F-4D97-AF65-F5344CB8AC3E}">
        <p14:creationId xmlns:p14="http://schemas.microsoft.com/office/powerpoint/2010/main" val="38483742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11356</TotalTime>
  <Words>266</Words>
  <Application>Microsoft Office PowerPoint</Application>
  <PresentationFormat>On-screen Show (4:3)</PresentationFormat>
  <Paragraphs>28</Paragraphs>
  <Slides>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Most, Rachel (rm5f)</dc:creator>
  <cp:lastModifiedBy>Most, Rachel (rm5f)</cp:lastModifiedBy>
  <cp:revision>57</cp:revision>
  <cp:lastPrinted>2012-08-13T14:35:27Z</cp:lastPrinted>
  <dcterms:created xsi:type="dcterms:W3CDTF">2012-07-31T13:51:24Z</dcterms:created>
  <dcterms:modified xsi:type="dcterms:W3CDTF">2021-08-20T19:04:49Z</dcterms:modified>
</cp:coreProperties>
</file>